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8" r:id="rId3"/>
    <p:sldId id="291" r:id="rId4"/>
    <p:sldId id="292" r:id="rId5"/>
    <p:sldId id="294" r:id="rId6"/>
    <p:sldId id="293" r:id="rId7"/>
    <p:sldId id="290" r:id="rId8"/>
    <p:sldId id="282" r:id="rId9"/>
    <p:sldId id="283" r:id="rId10"/>
    <p:sldId id="284" r:id="rId11"/>
    <p:sldId id="295" r:id="rId12"/>
    <p:sldId id="296" r:id="rId13"/>
    <p:sldId id="297" r:id="rId14"/>
    <p:sldId id="298" r:id="rId15"/>
    <p:sldId id="285" r:id="rId16"/>
    <p:sldId id="299" r:id="rId17"/>
    <p:sldId id="302" r:id="rId18"/>
    <p:sldId id="303" r:id="rId19"/>
    <p:sldId id="304" r:id="rId20"/>
    <p:sldId id="286" r:id="rId21"/>
    <p:sldId id="300"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howGuides="1">
      <p:cViewPr varScale="1">
        <p:scale>
          <a:sx n="107" d="100"/>
          <a:sy n="107" d="100"/>
        </p:scale>
        <p:origin x="1760"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6" d="100"/>
          <a:sy n="66" d="100"/>
        </p:scale>
        <p:origin x="-271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5CD8C5-4876-47D5-A551-CDC9D14AF051}" type="datetimeFigureOut">
              <a:rPr lang="en-US" smtClean="0"/>
              <a:t>6/4/19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C9F4BF-E223-4498-A9D2-6B1D6B01E9E8}" type="slidenum">
              <a:rPr lang="en-US" smtClean="0"/>
              <a:t>‹#›</a:t>
            </a:fld>
            <a:endParaRPr lang="en-US" dirty="0"/>
          </a:p>
        </p:txBody>
      </p:sp>
    </p:spTree>
    <p:extLst>
      <p:ext uri="{BB962C8B-B14F-4D97-AF65-F5344CB8AC3E}">
        <p14:creationId xmlns:p14="http://schemas.microsoft.com/office/powerpoint/2010/main" val="181777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9E810-91AF-4E4F-A247-DD24F7A65C82}" type="datetimeFigureOut">
              <a:rPr lang="en-US" smtClean="0"/>
              <a:t>6/4/19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19273-0AFF-4DAF-A589-45A8D0B21B02}" type="slidenum">
              <a:rPr lang="en-US" smtClean="0"/>
              <a:t>‹#›</a:t>
            </a:fld>
            <a:endParaRPr lang="en-US" dirty="0"/>
          </a:p>
        </p:txBody>
      </p:sp>
    </p:spTree>
    <p:extLst>
      <p:ext uri="{BB962C8B-B14F-4D97-AF65-F5344CB8AC3E}">
        <p14:creationId xmlns:p14="http://schemas.microsoft.com/office/powerpoint/2010/main" val="20192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643F8B-829F-6047-A714-8A811D4A4012}" type="slidenum">
              <a:rPr lang="fr-FR" smtClean="0"/>
              <a:pPr/>
              <a:t>1</a:t>
            </a:fld>
            <a:endParaRPr lang="fr-FR"/>
          </a:p>
        </p:txBody>
      </p:sp>
    </p:spTree>
    <p:extLst>
      <p:ext uri="{BB962C8B-B14F-4D97-AF65-F5344CB8AC3E}">
        <p14:creationId xmlns:p14="http://schemas.microsoft.com/office/powerpoint/2010/main" val="31973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20 percent of an individual’s health is tied to clinical care, which includes access to and quality of health care services. 80 percent of an individual’s health is tied to their physical environment, social determinants – where you live, work and play – and behavioral factors – including exercise or smoking.</a:t>
            </a:r>
          </a:p>
          <a:p>
            <a:endParaRPr lang="en-US" dirty="0"/>
          </a:p>
          <a:p>
            <a:r>
              <a:rPr lang="en-US" dirty="0"/>
              <a:t>More specifically, that 80 percent can be broken down as follows:  </a:t>
            </a:r>
          </a:p>
          <a:p>
            <a:r>
              <a:rPr lang="en-US" dirty="0"/>
              <a:t>Roughly 40 percent is attributed to socio-economic factors</a:t>
            </a:r>
          </a:p>
          <a:p>
            <a:r>
              <a:rPr lang="en-US" dirty="0"/>
              <a:t>10 percent to physical environment</a:t>
            </a:r>
          </a:p>
          <a:p>
            <a:r>
              <a:rPr lang="en-US" dirty="0"/>
              <a:t>30 percent to health behaviors </a:t>
            </a:r>
          </a:p>
          <a:p>
            <a:endParaRPr lang="en-US" dirty="0"/>
          </a:p>
        </p:txBody>
      </p:sp>
      <p:sp>
        <p:nvSpPr>
          <p:cNvPr id="4" name="Slide Number Placeholder 3"/>
          <p:cNvSpPr>
            <a:spLocks noGrp="1"/>
          </p:cNvSpPr>
          <p:nvPr>
            <p:ph type="sldNum" sz="quarter" idx="10"/>
          </p:nvPr>
        </p:nvSpPr>
        <p:spPr/>
        <p:txBody>
          <a:bodyPr/>
          <a:lstStyle/>
          <a:p>
            <a:fld id="{70019273-0AFF-4DAF-A589-45A8D0B21B02}" type="slidenum">
              <a:rPr lang="en-US" smtClean="0"/>
              <a:t>3</a:t>
            </a:fld>
            <a:endParaRPr lang="en-US" dirty="0"/>
          </a:p>
        </p:txBody>
      </p:sp>
    </p:spTree>
    <p:extLst>
      <p:ext uri="{BB962C8B-B14F-4D97-AF65-F5344CB8AC3E}">
        <p14:creationId xmlns:p14="http://schemas.microsoft.com/office/powerpoint/2010/main" val="121520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20 percent of an individual’s health is tied to clinical care, which includes access to and quality of health care services. 80 percent of an individual’s health is tied to their physical environment, social determinants – where you live, work and play – and behavioral factors – including exercise or smoking.</a:t>
            </a:r>
          </a:p>
          <a:p>
            <a:endParaRPr lang="en-US" dirty="0"/>
          </a:p>
          <a:p>
            <a:r>
              <a:rPr lang="en-US" dirty="0"/>
              <a:t>More specifically, that 80 percent can be broken down as follows:  </a:t>
            </a:r>
          </a:p>
          <a:p>
            <a:r>
              <a:rPr lang="en-US" dirty="0"/>
              <a:t>Roughly 40 percent is attributed to socio-economic factors</a:t>
            </a:r>
          </a:p>
          <a:p>
            <a:r>
              <a:rPr lang="en-US" dirty="0"/>
              <a:t>10 percent to physical environment</a:t>
            </a:r>
          </a:p>
          <a:p>
            <a:r>
              <a:rPr lang="en-US" dirty="0"/>
              <a:t>30 percent to health behaviors </a:t>
            </a:r>
          </a:p>
          <a:p>
            <a:endParaRPr lang="en-US" dirty="0"/>
          </a:p>
        </p:txBody>
      </p:sp>
      <p:sp>
        <p:nvSpPr>
          <p:cNvPr id="4" name="Slide Number Placeholder 3"/>
          <p:cNvSpPr>
            <a:spLocks noGrp="1"/>
          </p:cNvSpPr>
          <p:nvPr>
            <p:ph type="sldNum" sz="quarter" idx="10"/>
          </p:nvPr>
        </p:nvSpPr>
        <p:spPr/>
        <p:txBody>
          <a:bodyPr/>
          <a:lstStyle/>
          <a:p>
            <a:fld id="{70019273-0AFF-4DAF-A589-45A8D0B21B02}" type="slidenum">
              <a:rPr lang="en-US" smtClean="0"/>
              <a:t>4</a:t>
            </a:fld>
            <a:endParaRPr lang="en-US" dirty="0"/>
          </a:p>
        </p:txBody>
      </p:sp>
    </p:spTree>
    <p:extLst>
      <p:ext uri="{BB962C8B-B14F-4D97-AF65-F5344CB8AC3E}">
        <p14:creationId xmlns:p14="http://schemas.microsoft.com/office/powerpoint/2010/main" val="188494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homeless, living in unsafe or unhealthy conditions, do not have transportation to get to needed medical appointments, or access to food, this greatly impacts your health. </a:t>
            </a:r>
          </a:p>
          <a:p>
            <a:endParaRPr lang="en-US" dirty="0"/>
          </a:p>
          <a:p>
            <a:r>
              <a:rPr lang="en-US" dirty="0"/>
              <a:t>Consider a recent study which found that children experiencing food insecurity may have two to four times more health problems than children from low-income households who are not food insecure.</a:t>
            </a:r>
          </a:p>
          <a:p>
            <a:endParaRPr lang="en-US" dirty="0"/>
          </a:p>
          <a:p>
            <a:r>
              <a:rPr lang="en-US" dirty="0"/>
              <a:t>Adults who are food insecure are also at an increased risk of developing chronic diseases, such as obesity and diabetes. </a:t>
            </a:r>
          </a:p>
          <a:p>
            <a:endParaRPr lang="en-US" dirty="0"/>
          </a:p>
          <a:p>
            <a:r>
              <a:rPr lang="en-US" dirty="0"/>
              <a:t>These poor health outcomes contribute to increased rates of readmission and noncompliance, which increases medical costs and risks. </a:t>
            </a:r>
          </a:p>
          <a:p>
            <a:endParaRPr lang="en-US" dirty="0"/>
          </a:p>
          <a:p>
            <a:r>
              <a:rPr lang="en-US" dirty="0"/>
              <a:t>Sources: https://www.kff.org/disparities-policy/issue-brief/beyond-health-care-the-role-of-social-determinants-in-promoting-health-and-health-equity/</a:t>
            </a:r>
          </a:p>
          <a:p>
            <a:r>
              <a:rPr lang="en-US" dirty="0"/>
              <a:t>and http://content.healthaffairs.org/content/34/11/1830.full</a:t>
            </a:r>
          </a:p>
          <a:p>
            <a:endParaRPr lang="en-US" dirty="0"/>
          </a:p>
        </p:txBody>
      </p:sp>
      <p:sp>
        <p:nvSpPr>
          <p:cNvPr id="4" name="Slide Number Placeholder 3"/>
          <p:cNvSpPr>
            <a:spLocks noGrp="1"/>
          </p:cNvSpPr>
          <p:nvPr>
            <p:ph type="sldNum" sz="quarter" idx="10"/>
          </p:nvPr>
        </p:nvSpPr>
        <p:spPr/>
        <p:txBody>
          <a:bodyPr/>
          <a:lstStyle/>
          <a:p>
            <a:fld id="{70019273-0AFF-4DAF-A589-45A8D0B21B02}" type="slidenum">
              <a:rPr lang="en-US" smtClean="0"/>
              <a:t>5</a:t>
            </a:fld>
            <a:endParaRPr lang="en-US" dirty="0"/>
          </a:p>
        </p:txBody>
      </p:sp>
    </p:spTree>
    <p:extLst>
      <p:ext uri="{BB962C8B-B14F-4D97-AF65-F5344CB8AC3E}">
        <p14:creationId xmlns:p14="http://schemas.microsoft.com/office/powerpoint/2010/main" val="147899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areas represented on this slide represents struggles many in our communities face. And each is also a barrier to good health. To improve people's health and well-being, we need to consider these factors and address the social determinants of health. </a:t>
            </a:r>
          </a:p>
          <a:p>
            <a:endParaRPr lang="en-US" dirty="0"/>
          </a:p>
          <a:p>
            <a:r>
              <a:rPr lang="en-US" dirty="0"/>
              <a:t>We know social determinants have a bigger impact on a person's health than clinical care. Therefore, we must support practices that address these key issues as part of a successful population health strategy. </a:t>
            </a:r>
          </a:p>
          <a:p>
            <a:endParaRPr lang="en-US" dirty="0"/>
          </a:p>
        </p:txBody>
      </p:sp>
      <p:sp>
        <p:nvSpPr>
          <p:cNvPr id="4" name="Slide Number Placeholder 3"/>
          <p:cNvSpPr>
            <a:spLocks noGrp="1"/>
          </p:cNvSpPr>
          <p:nvPr>
            <p:ph type="sldNum" sz="quarter" idx="10"/>
          </p:nvPr>
        </p:nvSpPr>
        <p:spPr/>
        <p:txBody>
          <a:bodyPr/>
          <a:lstStyle/>
          <a:p>
            <a:fld id="{70019273-0AFF-4DAF-A589-45A8D0B21B02}" type="slidenum">
              <a:rPr lang="en-US" smtClean="0"/>
              <a:t>6</a:t>
            </a:fld>
            <a:endParaRPr lang="en-US" dirty="0"/>
          </a:p>
        </p:txBody>
      </p:sp>
    </p:spTree>
    <p:extLst>
      <p:ext uri="{BB962C8B-B14F-4D97-AF65-F5344CB8AC3E}">
        <p14:creationId xmlns:p14="http://schemas.microsoft.com/office/powerpoint/2010/main" val="181660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dive a little deeper into the impact the social determinants can have on our well-being. </a:t>
            </a:r>
          </a:p>
          <a:p>
            <a:endParaRPr lang="en-US" dirty="0"/>
          </a:p>
          <a:p>
            <a:r>
              <a:rPr lang="en-US" dirty="0"/>
              <a:t>First, place matters. Where we live can determine how well we live and is a significant factor of life expectancy. </a:t>
            </a:r>
          </a:p>
          <a:p>
            <a:endParaRPr lang="en-US" dirty="0"/>
          </a:p>
          <a:p>
            <a:r>
              <a:rPr lang="en-US" dirty="0"/>
              <a:t>This map illustrates the range in life expectancy among counties in the United States, going from 66 in red to 87 in blue. In some cases, the difference can exceed 20 years. For example, life expectancy rates are lower in southern states than they are in northern states. </a:t>
            </a:r>
          </a:p>
          <a:p>
            <a:endParaRPr lang="en-US" dirty="0"/>
          </a:p>
          <a:p>
            <a:r>
              <a:rPr lang="en-US" dirty="0"/>
              <a:t>Source: Institute for Health Metrics and Evaluation, University of Washington, 2014</a:t>
            </a:r>
          </a:p>
        </p:txBody>
      </p:sp>
      <p:sp>
        <p:nvSpPr>
          <p:cNvPr id="4" name="Slide Number Placeholder 3"/>
          <p:cNvSpPr>
            <a:spLocks noGrp="1"/>
          </p:cNvSpPr>
          <p:nvPr>
            <p:ph type="sldNum" sz="quarter" idx="10"/>
          </p:nvPr>
        </p:nvSpPr>
        <p:spPr/>
        <p:txBody>
          <a:bodyPr/>
          <a:lstStyle/>
          <a:p>
            <a:fld id="{70019273-0AFF-4DAF-A589-45A8D0B21B02}" type="slidenum">
              <a:rPr lang="en-US" smtClean="0"/>
              <a:t>7</a:t>
            </a:fld>
            <a:endParaRPr lang="en-US" dirty="0"/>
          </a:p>
        </p:txBody>
      </p:sp>
    </p:spTree>
    <p:extLst>
      <p:ext uri="{BB962C8B-B14F-4D97-AF65-F5344CB8AC3E}">
        <p14:creationId xmlns:p14="http://schemas.microsoft.com/office/powerpoint/2010/main" val="13636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your zip code – where you actually live – also influences health. </a:t>
            </a:r>
          </a:p>
          <a:p>
            <a:endParaRPr lang="en-US" dirty="0"/>
          </a:p>
          <a:p>
            <a:r>
              <a:rPr lang="en-US" dirty="0"/>
              <a:t>These maps illustrate the difference in life expectancy we can see in even just a small radius. </a:t>
            </a:r>
          </a:p>
          <a:p>
            <a:r>
              <a:rPr lang="en-US" dirty="0"/>
              <a:t>In Chicago, babies born within a few stops away on the Chicago Transit Authority’s Green Line can face up to a 16-year difference in life expectancy. </a:t>
            </a:r>
          </a:p>
          <a:p>
            <a:r>
              <a:rPr lang="en-US" dirty="0"/>
              <a:t>In addition, in counties along Route 82 in Mississippi and Alabama, babies can face up to a seven-year difference in life expectancy.  </a:t>
            </a:r>
          </a:p>
          <a:p>
            <a:endParaRPr lang="en-US" dirty="0"/>
          </a:p>
          <a:p>
            <a:r>
              <a:rPr lang="en-US" dirty="0"/>
              <a:t>For more information on how zip code influences health, please visit: https://www.aha.org/news/insights-and-analysis/2018-05-16-your-zip-code-your-health. </a:t>
            </a:r>
          </a:p>
          <a:p>
            <a:endParaRPr lang="en-US" dirty="0"/>
          </a:p>
          <a:p>
            <a:r>
              <a:rPr lang="en-US" dirty="0"/>
              <a:t>Sources: https://societyhealth.vcu.edu/work/the-projects/mapschicago.html</a:t>
            </a:r>
          </a:p>
          <a:p>
            <a:r>
              <a:rPr lang="en-US" dirty="0"/>
              <a:t>https://societyhealth.vcu.edu/work/the-projects/mapsmississippi.html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019273-0AFF-4DAF-A589-45A8D0B21B02}" type="slidenum">
              <a:rPr lang="en-US" smtClean="0"/>
              <a:t>8</a:t>
            </a:fld>
            <a:endParaRPr lang="en-US" dirty="0"/>
          </a:p>
        </p:txBody>
      </p:sp>
    </p:spTree>
    <p:extLst>
      <p:ext uri="{BB962C8B-B14F-4D97-AF65-F5344CB8AC3E}">
        <p14:creationId xmlns:p14="http://schemas.microsoft.com/office/powerpoint/2010/main" val="1495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recognize these differences, and acknowledge that each community has different needs when addressing the social determinants of health. </a:t>
            </a:r>
          </a:p>
          <a:p>
            <a:endParaRPr lang="en-US" dirty="0"/>
          </a:p>
          <a:p>
            <a:r>
              <a:rPr lang="en-US" dirty="0"/>
              <a:t>There are multiple ways hospitals and health systems can address social determinants of health – both within their own walls and outside in the community. </a:t>
            </a:r>
          </a:p>
          <a:p>
            <a:endParaRPr lang="en-US" dirty="0"/>
          </a:p>
          <a:p>
            <a:r>
              <a:rPr lang="en-US" dirty="0"/>
              <a:t>Within their own walls, they can screen patients for socio-economic risk factors and needs, or connect patients and loved ones to community resources. </a:t>
            </a:r>
          </a:p>
          <a:p>
            <a:endParaRPr lang="en-US" dirty="0"/>
          </a:p>
          <a:p>
            <a:r>
              <a:rPr lang="en-US" dirty="0"/>
              <a:t>Knowing that hospitals and health systems alone cannot address all of these issues, external partnerships will be critical. Externally, hospitals and health systems can partner with other stakeholders or make other investments in their communities. This allows hospitals to not only serve as part of the solution, but to work with other stakeholders to better use limited resources to match the needs of their communities.  </a:t>
            </a:r>
          </a:p>
          <a:p>
            <a:endParaRPr lang="en-US" dirty="0"/>
          </a:p>
          <a:p>
            <a:endParaRPr lang="en-US" dirty="0"/>
          </a:p>
        </p:txBody>
      </p:sp>
      <p:sp>
        <p:nvSpPr>
          <p:cNvPr id="4" name="Slide Number Placeholder 3"/>
          <p:cNvSpPr>
            <a:spLocks noGrp="1"/>
          </p:cNvSpPr>
          <p:nvPr>
            <p:ph type="sldNum" sz="quarter" idx="10"/>
          </p:nvPr>
        </p:nvSpPr>
        <p:spPr/>
        <p:txBody>
          <a:bodyPr/>
          <a:lstStyle/>
          <a:p>
            <a:fld id="{70019273-0AFF-4DAF-A589-45A8D0B21B02}" type="slidenum">
              <a:rPr lang="en-US" smtClean="0"/>
              <a:t>9</a:t>
            </a:fld>
            <a:endParaRPr lang="en-US" dirty="0"/>
          </a:p>
        </p:txBody>
      </p:sp>
    </p:spTree>
    <p:extLst>
      <p:ext uri="{BB962C8B-B14F-4D97-AF65-F5344CB8AC3E}">
        <p14:creationId xmlns:p14="http://schemas.microsoft.com/office/powerpoint/2010/main" val="3627429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ctrTitle"/>
          </p:nvPr>
        </p:nvSpPr>
        <p:spPr>
          <a:xfrm>
            <a:off x="3657600" y="1371600"/>
            <a:ext cx="5105400" cy="1089025"/>
          </a:xfrm>
        </p:spPr>
        <p:txBody>
          <a:bodyPr/>
          <a:lstStyle>
            <a:lvl1pPr algn="l">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2438400" y="2667000"/>
            <a:ext cx="6324600" cy="1981200"/>
          </a:xfrm>
        </p:spPr>
        <p:txBody>
          <a:bodyPr>
            <a:noAutofit/>
          </a:bodyPr>
          <a:lstStyle>
            <a:lvl1pPr marL="0" indent="0" algn="l">
              <a:buNone/>
              <a:defRPr sz="3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D49DBF7-C03E-41F3-BEF2-B866063CCB01}" type="datetimeFigureOut">
              <a:rPr lang="en-US" smtClean="0"/>
              <a:t>6/4/19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102451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9DBF7-C03E-41F3-BEF2-B866063CCB01}" type="datetimeFigureOut">
              <a:rPr lang="en-US" smtClean="0"/>
              <a:t>6/4/19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168623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9DBF7-C03E-41F3-BEF2-B866063CCB01}" type="datetimeFigureOut">
              <a:rPr lang="en-US" smtClean="0"/>
              <a:t>6/4/19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369202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4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buClr>
                <a:srgbClr val="00B0F0"/>
              </a:buClr>
              <a:defRPr>
                <a:latin typeface="Verdana" panose="020B0604030504040204" pitchFamily="34" charset="0"/>
                <a:ea typeface="Verdana" panose="020B0604030504040204" pitchFamily="34" charset="0"/>
                <a:cs typeface="Verdana" panose="020B0604030504040204" pitchFamily="34" charset="0"/>
              </a:defRPr>
            </a:lvl1pPr>
            <a:lvl2pPr>
              <a:buClr>
                <a:srgbClr val="00B0F0"/>
              </a:buClr>
              <a:defRPr>
                <a:latin typeface="Verdana" panose="020B0604030504040204" pitchFamily="34" charset="0"/>
                <a:ea typeface="Verdana" panose="020B0604030504040204" pitchFamily="34" charset="0"/>
                <a:cs typeface="Verdana" panose="020B0604030504040204" pitchFamily="34" charset="0"/>
              </a:defRPr>
            </a:lvl2pPr>
            <a:lvl3pPr>
              <a:buClr>
                <a:srgbClr val="00B0F0"/>
              </a:buClr>
              <a:defRPr>
                <a:latin typeface="Verdana" panose="020B0604030504040204" pitchFamily="34" charset="0"/>
                <a:ea typeface="Verdana" panose="020B0604030504040204" pitchFamily="34" charset="0"/>
                <a:cs typeface="Verdana" panose="020B0604030504040204" pitchFamily="34" charset="0"/>
              </a:defRPr>
            </a:lvl3pPr>
            <a:lvl4pPr>
              <a:buClr>
                <a:srgbClr val="00B0F0"/>
              </a:buClr>
              <a:defRPr>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00B0F0"/>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D49DBF7-C03E-41F3-BEF2-B866063CCB01}" type="datetimeFigureOut">
              <a:rPr lang="en-US" smtClean="0"/>
              <a:t>6/4/19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326963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9DBF7-C03E-41F3-BEF2-B866063CCB01}" type="datetimeFigureOut">
              <a:rPr lang="en-US" smtClean="0"/>
              <a:t>6/4/19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182352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49DBF7-C03E-41F3-BEF2-B866063CCB01}" type="datetimeFigureOut">
              <a:rPr lang="en-US" smtClean="0"/>
              <a:t>6/4/19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288526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49DBF7-C03E-41F3-BEF2-B866063CCB01}" type="datetimeFigureOut">
              <a:rPr lang="en-US" smtClean="0"/>
              <a:t>6/4/19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426922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49DBF7-C03E-41F3-BEF2-B866063CCB01}" type="datetimeFigureOut">
              <a:rPr lang="en-US" smtClean="0"/>
              <a:t>6/4/19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96369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9DBF7-C03E-41F3-BEF2-B866063CCB01}" type="datetimeFigureOut">
              <a:rPr lang="en-US" smtClean="0"/>
              <a:t>6/4/19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167079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9DBF7-C03E-41F3-BEF2-B866063CCB01}" type="datetimeFigureOut">
              <a:rPr lang="en-US" smtClean="0"/>
              <a:t>6/4/19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410972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9DBF7-C03E-41F3-BEF2-B866063CCB01}" type="datetimeFigureOut">
              <a:rPr lang="en-US" smtClean="0"/>
              <a:t>6/4/19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1E3A88-4DAA-4A30-9C51-F7B95A0666B0}" type="slidenum">
              <a:rPr lang="en-US" smtClean="0"/>
              <a:t>‹#›</a:t>
            </a:fld>
            <a:endParaRPr lang="en-US" dirty="0"/>
          </a:p>
        </p:txBody>
      </p:sp>
    </p:spTree>
    <p:extLst>
      <p:ext uri="{BB962C8B-B14F-4D97-AF65-F5344CB8AC3E}">
        <p14:creationId xmlns:p14="http://schemas.microsoft.com/office/powerpoint/2010/main" val="338173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9DBF7-C03E-41F3-BEF2-B866063CCB01}" type="datetimeFigureOut">
              <a:rPr lang="en-US" smtClean="0"/>
              <a:t>6/4/19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E3A88-4DAA-4A30-9C51-F7B95A0666B0}" type="slidenum">
              <a:rPr lang="en-US" smtClean="0"/>
              <a:t>‹#›</a:t>
            </a:fld>
            <a:endParaRPr lang="en-US" dirty="0"/>
          </a:p>
        </p:txBody>
      </p:sp>
    </p:spTree>
    <p:extLst>
      <p:ext uri="{BB962C8B-B14F-4D97-AF65-F5344CB8AC3E}">
        <p14:creationId xmlns:p14="http://schemas.microsoft.com/office/powerpoint/2010/main" val="325198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rgbClr val="0099D8"/>
        </a:buClr>
        <a:buFont typeface="Arial" panose="020B0604020202020204"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0099D8"/>
        </a:buClr>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99D8"/>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99D8"/>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99D8"/>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ohhio.org/wp-content/uploads/2017/05/COHHIO_Medicaid_Repor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C0y8RpXfoO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uv_PowerPoint_GB.jpg"/>
          <p:cNvPicPr>
            <a:picLocks noChangeAspect="1"/>
          </p:cNvPicPr>
          <p:nvPr/>
        </p:nvPicPr>
        <p:blipFill>
          <a:blip r:embed="rId3"/>
          <a:stretch>
            <a:fillRect/>
          </a:stretch>
        </p:blipFill>
        <p:spPr>
          <a:xfrm>
            <a:off x="-381000" y="0"/>
            <a:ext cx="9688651" cy="6858000"/>
          </a:xfrm>
          <a:prstGeom prst="rect">
            <a:avLst/>
          </a:prstGeom>
        </p:spPr>
      </p:pic>
    </p:spTree>
    <p:extLst>
      <p:ext uri="{BB962C8B-B14F-4D97-AF65-F5344CB8AC3E}">
        <p14:creationId xmlns:p14="http://schemas.microsoft.com/office/powerpoint/2010/main" val="428475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en-US" altLang="en-US" sz="3600" b="1" dirty="0"/>
              <a:t>How Has Housing Impacted Health Outcomes? </a:t>
            </a:r>
          </a:p>
        </p:txBody>
      </p:sp>
      <p:sp>
        <p:nvSpPr>
          <p:cNvPr id="46083" name="Rectangle 3"/>
          <p:cNvSpPr>
            <a:spLocks noGrp="1" noChangeArrowheads="1"/>
          </p:cNvSpPr>
          <p:nvPr>
            <p:ph type="body" idx="1"/>
          </p:nvPr>
        </p:nvSpPr>
        <p:spPr>
          <a:xfrm>
            <a:off x="457200" y="1295400"/>
            <a:ext cx="4040188" cy="879475"/>
          </a:xfrm>
        </p:spPr>
        <p:txBody>
          <a:bodyPr/>
          <a:lstStyle/>
          <a:p>
            <a:pPr>
              <a:spcBef>
                <a:spcPts val="0"/>
              </a:spcBef>
            </a:pPr>
            <a:r>
              <a:rPr lang="en-US" sz="1400" dirty="0">
                <a:effectLst/>
                <a:latin typeface="Times New Roman"/>
                <a:ea typeface="Times New Roman"/>
              </a:rPr>
              <a:t>Portland, Oregon- Bud Clark </a:t>
            </a:r>
            <a:r>
              <a:rPr lang="en-US" sz="1400" dirty="0">
                <a:latin typeface="Times New Roman"/>
                <a:ea typeface="Times New Roman"/>
              </a:rPr>
              <a:t>Commons-https://www.youtube.com/watch?v=z56d4f1uT3k</a:t>
            </a:r>
          </a:p>
          <a:p>
            <a:pPr>
              <a:spcBef>
                <a:spcPts val="0"/>
              </a:spcBef>
            </a:pPr>
            <a:endParaRPr lang="en-US" sz="2000" dirty="0">
              <a:effectLst/>
              <a:latin typeface="Times New Roman"/>
              <a:ea typeface="Times New Roman"/>
            </a:endParaRPr>
          </a:p>
        </p:txBody>
      </p:sp>
      <p:sp>
        <p:nvSpPr>
          <p:cNvPr id="2" name="Content Placeholder 1"/>
          <p:cNvSpPr>
            <a:spLocks noGrp="1"/>
          </p:cNvSpPr>
          <p:nvPr>
            <p:ph sz="half" idx="2"/>
          </p:nvPr>
        </p:nvSpPr>
        <p:spPr/>
        <p:txBody>
          <a:bodyPr/>
          <a:lstStyle/>
          <a:p>
            <a:r>
              <a:rPr lang="en-US" dirty="0"/>
              <a:t>130 units of permanent supportive housing-</a:t>
            </a:r>
          </a:p>
          <a:p>
            <a:r>
              <a:rPr lang="en-US" dirty="0"/>
              <a:t>Houses only the most vulnerable, chronically homeless within the city of Portland</a:t>
            </a:r>
          </a:p>
          <a:p>
            <a:r>
              <a:rPr lang="en-US" dirty="0"/>
              <a:t>Provides integrated behavioral and physical healthcare</a:t>
            </a:r>
          </a:p>
          <a:p>
            <a:endParaRPr lang="en-US" dirty="0"/>
          </a:p>
        </p:txBody>
      </p:sp>
      <p:sp>
        <p:nvSpPr>
          <p:cNvPr id="3" name="Text Placeholder 2"/>
          <p:cNvSpPr>
            <a:spLocks noGrp="1"/>
          </p:cNvSpPr>
          <p:nvPr>
            <p:ph type="body" sz="quarter" idx="3"/>
          </p:nvPr>
        </p:nvSpPr>
        <p:spPr/>
        <p:txBody>
          <a:bodyPr/>
          <a:lstStyle/>
          <a:p>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600200"/>
            <a:ext cx="4041775" cy="4648200"/>
          </a:xfrm>
        </p:spPr>
      </p:pic>
    </p:spTree>
    <p:extLst>
      <p:ext uri="{BB962C8B-B14F-4D97-AF65-F5344CB8AC3E}">
        <p14:creationId xmlns:p14="http://schemas.microsoft.com/office/powerpoint/2010/main" val="21062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en-US" altLang="en-US" sz="3600" b="1" dirty="0"/>
              <a:t>How Has Housing Impacted Health Outcomes? </a:t>
            </a:r>
          </a:p>
        </p:txBody>
      </p:sp>
      <p:sp>
        <p:nvSpPr>
          <p:cNvPr id="46083" name="Rectangle 3"/>
          <p:cNvSpPr>
            <a:spLocks noGrp="1" noChangeArrowheads="1"/>
          </p:cNvSpPr>
          <p:nvPr>
            <p:ph type="body" idx="1"/>
          </p:nvPr>
        </p:nvSpPr>
        <p:spPr/>
        <p:txBody>
          <a:bodyPr/>
          <a:lstStyle/>
          <a:p>
            <a:pPr marL="0" marR="0" indent="0">
              <a:spcBef>
                <a:spcPts val="0"/>
              </a:spcBef>
              <a:spcAft>
                <a:spcPts val="0"/>
              </a:spcAft>
              <a:buNone/>
            </a:pPr>
            <a:r>
              <a:rPr lang="en-US" sz="2000" dirty="0">
                <a:effectLst/>
                <a:latin typeface="Times New Roman"/>
                <a:ea typeface="Times New Roman"/>
              </a:rPr>
              <a:t>Portland, Oregon- Bud Clark Commons</a:t>
            </a:r>
          </a:p>
        </p:txBody>
      </p:sp>
      <p:sp>
        <p:nvSpPr>
          <p:cNvPr id="2" name="Content Placeholder 1"/>
          <p:cNvSpPr>
            <a:spLocks noGrp="1"/>
          </p:cNvSpPr>
          <p:nvPr>
            <p:ph sz="half" idx="2"/>
          </p:nvPr>
        </p:nvSpPr>
        <p:spPr/>
        <p:txBody>
          <a:bodyPr/>
          <a:lstStyle/>
          <a:p>
            <a:r>
              <a:rPr lang="en-US" dirty="0"/>
              <a:t>Evaluated the impact of stable housing on healthcare utilization</a:t>
            </a:r>
          </a:p>
          <a:p>
            <a:r>
              <a:rPr lang="en-US" dirty="0"/>
              <a:t>Evaluated the impact of stable housing &amp; services on self-reported health outcomes</a:t>
            </a:r>
          </a:p>
          <a:p>
            <a:r>
              <a:rPr lang="en-US" dirty="0"/>
              <a:t>Used healthcare systems data, self reported health and use of services in study</a:t>
            </a:r>
          </a:p>
        </p:txBody>
      </p:sp>
      <p:sp>
        <p:nvSpPr>
          <p:cNvPr id="3" name="Text Placeholder 2"/>
          <p:cNvSpPr>
            <a:spLocks noGrp="1"/>
          </p:cNvSpPr>
          <p:nvPr>
            <p:ph type="body" sz="quarter" idx="3"/>
          </p:nvPr>
        </p:nvSpPr>
        <p:spPr/>
        <p:txBody>
          <a:bodyPr/>
          <a:lstStyle/>
          <a:p>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600200"/>
            <a:ext cx="4041775" cy="4648200"/>
          </a:xfrm>
        </p:spPr>
      </p:pic>
    </p:spTree>
    <p:extLst>
      <p:ext uri="{BB962C8B-B14F-4D97-AF65-F5344CB8AC3E}">
        <p14:creationId xmlns:p14="http://schemas.microsoft.com/office/powerpoint/2010/main" val="206040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en-US" altLang="en-US" sz="3600" b="1" dirty="0"/>
              <a:t>How Has Housing Impacted Health Outcomes? </a:t>
            </a:r>
          </a:p>
        </p:txBody>
      </p:sp>
      <p:sp>
        <p:nvSpPr>
          <p:cNvPr id="46083" name="Rectangle 3"/>
          <p:cNvSpPr>
            <a:spLocks noGrp="1" noChangeArrowheads="1"/>
          </p:cNvSpPr>
          <p:nvPr>
            <p:ph type="body" idx="1"/>
          </p:nvPr>
        </p:nvSpPr>
        <p:spPr/>
        <p:txBody>
          <a:bodyPr/>
          <a:lstStyle/>
          <a:p>
            <a:pPr marL="0" marR="0" indent="0">
              <a:spcBef>
                <a:spcPts val="0"/>
              </a:spcBef>
              <a:spcAft>
                <a:spcPts val="0"/>
              </a:spcAft>
              <a:buNone/>
            </a:pPr>
            <a:r>
              <a:rPr lang="en-US" sz="2000" dirty="0">
                <a:effectLst/>
                <a:latin typeface="Times New Roman"/>
                <a:ea typeface="Times New Roman"/>
              </a:rPr>
              <a:t>Portland, Oregon- Bud Clark Commons</a:t>
            </a:r>
          </a:p>
        </p:txBody>
      </p:sp>
      <p:sp>
        <p:nvSpPr>
          <p:cNvPr id="2" name="Content Placeholder 1"/>
          <p:cNvSpPr>
            <a:spLocks noGrp="1"/>
          </p:cNvSpPr>
          <p:nvPr>
            <p:ph sz="half" idx="2"/>
          </p:nvPr>
        </p:nvSpPr>
        <p:spPr/>
        <p:txBody>
          <a:bodyPr/>
          <a:lstStyle/>
          <a:p>
            <a:endParaRPr lang="en-US" dirty="0"/>
          </a:p>
          <a:p>
            <a:r>
              <a:rPr lang="en-US" sz="1600" dirty="0"/>
              <a:t>KEY FINDING: In the year before they moved into BCC, residents on Medicaid averaged total health care costs of </a:t>
            </a:r>
            <a:r>
              <a:rPr lang="en-US" sz="1600" b="1" dirty="0"/>
              <a:t>$1,626 per month. </a:t>
            </a:r>
            <a:r>
              <a:rPr lang="en-US" sz="1600" dirty="0"/>
              <a:t>In the year after moving in, average costs were </a:t>
            </a:r>
            <a:r>
              <a:rPr lang="en-US" sz="1600" b="1" dirty="0"/>
              <a:t>$899 per month, a 45% decline. </a:t>
            </a:r>
            <a:r>
              <a:rPr lang="en-US" sz="1600" dirty="0"/>
              <a:t>Total cost Medicaid  cost reductions were greater than one-half of a million dollars in the first year following resident move-in. </a:t>
            </a:r>
          </a:p>
        </p:txBody>
      </p:sp>
      <p:sp>
        <p:nvSpPr>
          <p:cNvPr id="3" name="Text Placeholder 2"/>
          <p:cNvSpPr>
            <a:spLocks noGrp="1"/>
          </p:cNvSpPr>
          <p:nvPr>
            <p:ph type="body" sz="quarter" idx="3"/>
          </p:nvPr>
        </p:nvSpPr>
        <p:spPr/>
        <p:txBody>
          <a:bodyPr/>
          <a:lstStyle/>
          <a:p>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600200"/>
            <a:ext cx="4041775" cy="4648200"/>
          </a:xfrm>
        </p:spPr>
      </p:pic>
    </p:spTree>
    <p:extLst>
      <p:ext uri="{BB962C8B-B14F-4D97-AF65-F5344CB8AC3E}">
        <p14:creationId xmlns:p14="http://schemas.microsoft.com/office/powerpoint/2010/main" val="17459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en-US" altLang="en-US" sz="3600" b="1" dirty="0"/>
              <a:t>How Has Housing Impacted Health Outcomes? </a:t>
            </a:r>
          </a:p>
        </p:txBody>
      </p:sp>
      <p:sp>
        <p:nvSpPr>
          <p:cNvPr id="46083" name="Rectangle 3"/>
          <p:cNvSpPr>
            <a:spLocks noGrp="1" noChangeArrowheads="1"/>
          </p:cNvSpPr>
          <p:nvPr>
            <p:ph type="body" idx="1"/>
          </p:nvPr>
        </p:nvSpPr>
        <p:spPr/>
        <p:txBody>
          <a:bodyPr/>
          <a:lstStyle/>
          <a:p>
            <a:pPr marL="0" marR="0" indent="0">
              <a:spcBef>
                <a:spcPts val="0"/>
              </a:spcBef>
              <a:spcAft>
                <a:spcPts val="0"/>
              </a:spcAft>
              <a:buNone/>
            </a:pPr>
            <a:r>
              <a:rPr lang="en-US" sz="2000" dirty="0">
                <a:effectLst/>
                <a:latin typeface="Times New Roman"/>
                <a:ea typeface="Times New Roman"/>
              </a:rPr>
              <a:t>Mercy Care- Phoenix Arizona</a:t>
            </a:r>
          </a:p>
        </p:txBody>
      </p:sp>
      <p:sp>
        <p:nvSpPr>
          <p:cNvPr id="2" name="Content Placeholder 1"/>
          <p:cNvSpPr>
            <a:spLocks noGrp="1"/>
          </p:cNvSpPr>
          <p:nvPr>
            <p:ph sz="half" idx="2"/>
          </p:nvPr>
        </p:nvSpPr>
        <p:spPr/>
        <p:txBody>
          <a:bodyPr/>
          <a:lstStyle/>
          <a:p>
            <a:r>
              <a:rPr lang="en-US" sz="1600" dirty="0"/>
              <a:t>Mercy Care, a health plan in Arizona with funding from the state provides housing to individuals with serious mental illness.</a:t>
            </a:r>
          </a:p>
          <a:p>
            <a:r>
              <a:rPr lang="en-US" sz="1600" dirty="0"/>
              <a:t>Approximately 26 percent of adults who are homeless and staying in shelters live with an SMI, and approximately 24 percent of state prisoners have “a recent history of a mental health condition.”</a:t>
            </a:r>
          </a:p>
          <a:p>
            <a:r>
              <a:rPr lang="en-US" sz="1600" dirty="0"/>
              <a:t>Individuals with SMI are also an increased risk of having chronic medical conditions, and, as a result, die an average of 25 years earlier than the general population.</a:t>
            </a:r>
            <a:endParaRPr lang="en-US" sz="2000" dirty="0"/>
          </a:p>
        </p:txBody>
      </p:sp>
      <p:sp>
        <p:nvSpPr>
          <p:cNvPr id="3" name="Text Placeholder 2"/>
          <p:cNvSpPr>
            <a:spLocks noGrp="1"/>
          </p:cNvSpPr>
          <p:nvPr>
            <p:ph type="body" sz="quarter" idx="3"/>
          </p:nvPr>
        </p:nvSpPr>
        <p:spPr/>
        <p:txBody>
          <a:bodyPr/>
          <a:lstStyle/>
          <a:p>
            <a:endParaRPr lang="en-US" dirty="0"/>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1447800"/>
            <a:ext cx="4041775" cy="4876800"/>
          </a:xfrm>
        </p:spPr>
      </p:pic>
    </p:spTree>
    <p:extLst>
      <p:ext uri="{BB962C8B-B14F-4D97-AF65-F5344CB8AC3E}">
        <p14:creationId xmlns:p14="http://schemas.microsoft.com/office/powerpoint/2010/main" val="53782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en-US" altLang="en-US" sz="3600" b="1" dirty="0"/>
              <a:t>How Has Housing Impacted Health Outcomes? </a:t>
            </a:r>
          </a:p>
        </p:txBody>
      </p:sp>
      <p:sp>
        <p:nvSpPr>
          <p:cNvPr id="46083" name="Rectangle 3"/>
          <p:cNvSpPr>
            <a:spLocks noGrp="1" noChangeArrowheads="1"/>
          </p:cNvSpPr>
          <p:nvPr>
            <p:ph type="body" idx="1"/>
          </p:nvPr>
        </p:nvSpPr>
        <p:spPr/>
        <p:txBody>
          <a:bodyPr/>
          <a:lstStyle/>
          <a:p>
            <a:pPr marL="0" marR="0" indent="0">
              <a:spcBef>
                <a:spcPts val="0"/>
              </a:spcBef>
              <a:spcAft>
                <a:spcPts val="0"/>
              </a:spcAft>
              <a:buNone/>
            </a:pPr>
            <a:r>
              <a:rPr lang="en-US" sz="2000" dirty="0">
                <a:effectLst/>
                <a:latin typeface="Times New Roman"/>
                <a:ea typeface="Times New Roman"/>
              </a:rPr>
              <a:t>Mercy Care- Phoenix Arizona</a:t>
            </a:r>
          </a:p>
        </p:txBody>
      </p:sp>
      <p:sp>
        <p:nvSpPr>
          <p:cNvPr id="2" name="Content Placeholder 1"/>
          <p:cNvSpPr>
            <a:spLocks noGrp="1"/>
          </p:cNvSpPr>
          <p:nvPr>
            <p:ph sz="half" idx="2"/>
          </p:nvPr>
        </p:nvSpPr>
        <p:spPr/>
        <p:txBody>
          <a:bodyPr/>
          <a:lstStyle/>
          <a:p>
            <a:r>
              <a:rPr lang="en-US" sz="1600" dirty="0"/>
              <a:t>Those who were housed in Mercy Care’s Permanent Supportive Housing programs demonstrated a 20% reduction in psychiatric hospitalizations</a:t>
            </a:r>
          </a:p>
          <a:p>
            <a:r>
              <a:rPr lang="en-US" sz="1600" dirty="0"/>
              <a:t>Average healthcare costs prior to housing was $80,000 per year. </a:t>
            </a:r>
          </a:p>
          <a:p>
            <a:r>
              <a:rPr lang="en-US" sz="1600" dirty="0"/>
              <a:t>Reduced to $61,508 per year after being housed- a 24% overall reduction in costs.</a:t>
            </a:r>
          </a:p>
          <a:p>
            <a:r>
              <a:rPr lang="en-US" sz="1600" dirty="0"/>
              <a:t>Many of the cost reductions were in behavioral health facility costs</a:t>
            </a:r>
          </a:p>
          <a:p>
            <a:r>
              <a:rPr lang="en-US" sz="1600" dirty="0"/>
              <a:t>That means that individuals who were housed were more likely to stabilize and not need to go into a higher level setting of care. </a:t>
            </a:r>
          </a:p>
          <a:p>
            <a:endParaRPr lang="en-US" sz="2000" dirty="0"/>
          </a:p>
        </p:txBody>
      </p:sp>
      <p:sp>
        <p:nvSpPr>
          <p:cNvPr id="3" name="Text Placeholder 2"/>
          <p:cNvSpPr>
            <a:spLocks noGrp="1"/>
          </p:cNvSpPr>
          <p:nvPr>
            <p:ph type="body" sz="quarter" idx="3"/>
          </p:nvPr>
        </p:nvSpPr>
        <p:spPr/>
        <p:txBody>
          <a:bodyPr/>
          <a:lstStyle/>
          <a:p>
            <a:endParaRPr lang="en-US" dirty="0"/>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1447800"/>
            <a:ext cx="4041775" cy="4876800"/>
          </a:xfrm>
        </p:spPr>
      </p:pic>
    </p:spTree>
    <p:extLst>
      <p:ext uri="{BB962C8B-B14F-4D97-AF65-F5344CB8AC3E}">
        <p14:creationId xmlns:p14="http://schemas.microsoft.com/office/powerpoint/2010/main" val="425600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r>
              <a:rPr lang="en-US" altLang="en-US" sz="3200" b="1" dirty="0"/>
              <a:t>Healthcare Investment Increasing into Housing</a:t>
            </a:r>
          </a:p>
        </p:txBody>
      </p:sp>
      <p:sp>
        <p:nvSpPr>
          <p:cNvPr id="48131" name="Rectangle 3"/>
          <p:cNvSpPr>
            <a:spLocks noGrp="1" noChangeArrowheads="1"/>
          </p:cNvSpPr>
          <p:nvPr>
            <p:ph type="body" idx="1"/>
          </p:nvPr>
        </p:nvSpPr>
        <p:spPr/>
        <p:txBody>
          <a:bodyPr/>
          <a:lstStyle/>
          <a:p>
            <a:pPr>
              <a:buFont typeface="Wingdings" pitchFamily="2" charset="2"/>
              <a:buNone/>
            </a:pPr>
            <a:r>
              <a:rPr lang="en-US" altLang="en-US" sz="2400" dirty="0"/>
              <a:t>Kaiser Permanente-</a:t>
            </a:r>
          </a:p>
        </p:txBody>
      </p:sp>
      <p:sp>
        <p:nvSpPr>
          <p:cNvPr id="4" name="Content Placeholder 3"/>
          <p:cNvSpPr>
            <a:spLocks noGrp="1"/>
          </p:cNvSpPr>
          <p:nvPr>
            <p:ph sz="half" idx="2"/>
          </p:nvPr>
        </p:nvSpPr>
        <p:spPr/>
        <p:txBody>
          <a:bodyPr/>
          <a:lstStyle/>
          <a:p>
            <a:r>
              <a:rPr lang="en-US" sz="1800" dirty="0"/>
              <a:t>Purchased a $5.2 million dollar housing complex in Oakland for affordable housing</a:t>
            </a:r>
            <a:endParaRPr lang="en-US" sz="1800" b="1" dirty="0"/>
          </a:p>
          <a:p>
            <a:r>
              <a:rPr lang="en-US" sz="1800" dirty="0"/>
              <a:t>Created a $100 million dollar loan fund to preserve and buy affordable housing</a:t>
            </a:r>
          </a:p>
          <a:p>
            <a:r>
              <a:rPr lang="en-US" sz="1800" dirty="0"/>
              <a:t>Created a $200 million dollar program to stop eviction and homelessness</a:t>
            </a:r>
          </a:p>
          <a:p>
            <a:r>
              <a:rPr lang="en-US" sz="1800" dirty="0"/>
              <a:t>The motivation for this model is to allow tenants to earn more, be seen less and move towards self-sufficiency </a:t>
            </a:r>
          </a:p>
          <a:p>
            <a:endParaRPr lang="en-US" sz="1800" dirty="0"/>
          </a:p>
        </p:txBody>
      </p:sp>
      <p:sp>
        <p:nvSpPr>
          <p:cNvPr id="5" name="Text Placeholder 4"/>
          <p:cNvSpPr>
            <a:spLocks noGrp="1"/>
          </p:cNvSpPr>
          <p:nvPr>
            <p:ph type="body" sz="quarter" idx="3"/>
          </p:nvPr>
        </p:nvSpPr>
        <p:spPr/>
        <p:txBody>
          <a:bodyPr/>
          <a:lstStyle/>
          <a:p>
            <a:endParaRPr lang="en-US" dirty="0"/>
          </a:p>
        </p:txBody>
      </p:sp>
      <p:pic>
        <p:nvPicPr>
          <p:cNvPr id="2" name="Content Placeholder 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1600200"/>
            <a:ext cx="4041775" cy="4648200"/>
          </a:xfrm>
        </p:spPr>
      </p:pic>
    </p:spTree>
    <p:extLst>
      <p:ext uri="{BB962C8B-B14F-4D97-AF65-F5344CB8AC3E}">
        <p14:creationId xmlns:p14="http://schemas.microsoft.com/office/powerpoint/2010/main" val="229348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r>
              <a:rPr lang="en-US" altLang="en-US" sz="3200" b="1" dirty="0"/>
              <a:t>Healthcare Investment Increasing into Housing</a:t>
            </a:r>
          </a:p>
        </p:txBody>
      </p:sp>
      <p:sp>
        <p:nvSpPr>
          <p:cNvPr id="48131" name="Rectangle 3"/>
          <p:cNvSpPr>
            <a:spLocks noGrp="1" noChangeArrowheads="1"/>
          </p:cNvSpPr>
          <p:nvPr>
            <p:ph type="body" idx="1"/>
          </p:nvPr>
        </p:nvSpPr>
        <p:spPr/>
        <p:txBody>
          <a:bodyPr/>
          <a:lstStyle/>
          <a:p>
            <a:pPr>
              <a:buFont typeface="Wingdings" pitchFamily="2" charset="2"/>
              <a:buNone/>
            </a:pPr>
            <a:r>
              <a:rPr lang="en-US" altLang="en-US" dirty="0"/>
              <a:t>Central City Concern-Portland</a:t>
            </a:r>
            <a:endParaRPr lang="en-US" altLang="en-US" sz="2400" dirty="0"/>
          </a:p>
        </p:txBody>
      </p:sp>
      <p:sp>
        <p:nvSpPr>
          <p:cNvPr id="4" name="Content Placeholder 3"/>
          <p:cNvSpPr>
            <a:spLocks noGrp="1"/>
          </p:cNvSpPr>
          <p:nvPr>
            <p:ph sz="half" idx="2"/>
          </p:nvPr>
        </p:nvSpPr>
        <p:spPr/>
        <p:txBody>
          <a:bodyPr/>
          <a:lstStyle/>
          <a:p>
            <a:r>
              <a:rPr lang="en-US" sz="1600" dirty="0"/>
              <a:t>In the fall of 2016, six health organizations came together to provide major funding for affordable housing</a:t>
            </a:r>
          </a:p>
          <a:p>
            <a:r>
              <a:rPr lang="en-US" sz="1600" dirty="0"/>
              <a:t>In total, the investment was $21.5 million</a:t>
            </a:r>
          </a:p>
          <a:p>
            <a:r>
              <a:rPr lang="en-US" sz="1600" dirty="0"/>
              <a:t>The funding helped construct 379 units of affordable housing</a:t>
            </a:r>
          </a:p>
          <a:p>
            <a:r>
              <a:rPr lang="en-US" sz="1600" dirty="0"/>
              <a:t>3 separate affordable housing projects</a:t>
            </a:r>
          </a:p>
          <a:p>
            <a:r>
              <a:rPr lang="en-US" sz="1600" dirty="0"/>
              <a:t>Helped build a new health care clinic in downtown Portland</a:t>
            </a:r>
          </a:p>
          <a:p>
            <a:r>
              <a:rPr lang="en-US" sz="1600" dirty="0"/>
              <a:t>Brings together the intersection of healthcare and housing to serve most vulnerable in community</a:t>
            </a:r>
          </a:p>
          <a:p>
            <a:endParaRPr lang="en-US" sz="1800" dirty="0"/>
          </a:p>
        </p:txBody>
      </p:sp>
      <p:sp>
        <p:nvSpPr>
          <p:cNvPr id="5" name="Text Placeholder 4"/>
          <p:cNvSpPr>
            <a:spLocks noGrp="1"/>
          </p:cNvSpPr>
          <p:nvPr>
            <p:ph type="body" sz="quarter" idx="3"/>
          </p:nvPr>
        </p:nvSpPr>
        <p:spPr/>
        <p:txBody>
          <a:bodyPr/>
          <a:lstStyle/>
          <a:p>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752600"/>
            <a:ext cx="4041775" cy="4343400"/>
          </a:xfrm>
        </p:spPr>
      </p:pic>
    </p:spTree>
    <p:extLst>
      <p:ext uri="{BB962C8B-B14F-4D97-AF65-F5344CB8AC3E}">
        <p14:creationId xmlns:p14="http://schemas.microsoft.com/office/powerpoint/2010/main" val="87245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990600" y="274638"/>
            <a:ext cx="7696200" cy="1143000"/>
          </a:xfrm>
        </p:spPr>
        <p:txBody>
          <a:bodyPr/>
          <a:lstStyle/>
          <a:p>
            <a:r>
              <a:rPr lang="en-US" altLang="en-US" sz="3200" b="1" dirty="0"/>
              <a:t>More Healthcare less Homeless in Ohio</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339200"/>
            <a:ext cx="6792455" cy="4786963"/>
          </a:xfrm>
        </p:spPr>
      </p:pic>
    </p:spTree>
    <p:extLst>
      <p:ext uri="{BB962C8B-B14F-4D97-AF65-F5344CB8AC3E}">
        <p14:creationId xmlns:p14="http://schemas.microsoft.com/office/powerpoint/2010/main" val="35181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990600" y="274638"/>
            <a:ext cx="7696200" cy="1143000"/>
          </a:xfrm>
        </p:spPr>
        <p:txBody>
          <a:bodyPr/>
          <a:lstStyle/>
          <a:p>
            <a:r>
              <a:rPr lang="en-US" altLang="en-US" sz="3200" b="1" dirty="0"/>
              <a:t>More Healthcare less Homeless in Ohio</a:t>
            </a:r>
          </a:p>
        </p:txBody>
      </p:sp>
      <p:sp>
        <p:nvSpPr>
          <p:cNvPr id="3" name="Content Placeholder 2"/>
          <p:cNvSpPr>
            <a:spLocks noGrp="1"/>
          </p:cNvSpPr>
          <p:nvPr>
            <p:ph idx="1"/>
          </p:nvPr>
        </p:nvSpPr>
        <p:spPr/>
        <p:txBody>
          <a:bodyPr/>
          <a:lstStyle/>
          <a:p>
            <a:r>
              <a:rPr lang="en-US" sz="1800" dirty="0"/>
              <a:t>The </a:t>
            </a:r>
            <a:r>
              <a:rPr lang="en-US" sz="1800" dirty="0">
                <a:hlinkClick r:id="rId2"/>
              </a:rPr>
              <a:t>Coalition on Homelessness and Housing in Ohio’s (COHHIO) report</a:t>
            </a:r>
            <a:r>
              <a:rPr lang="en-US" sz="1800" dirty="0"/>
              <a:t> found that Medicaid covered only 36 percent of single adults accessing homeless services in 2013. By 2016, two years after the state expanded Medicaid eligibility to adults with no dependent children, that percentage had increased to 80%. </a:t>
            </a:r>
          </a:p>
          <a:p>
            <a:r>
              <a:rPr lang="en-US" sz="1800" dirty="0"/>
              <a:t>From 2011 to 2016, the total number of homeless households decreased by over 20 percent</a:t>
            </a:r>
          </a:p>
          <a:p>
            <a:r>
              <a:rPr lang="en-US" sz="1800" dirty="0"/>
              <a:t>Chronic homelessness dropped by 61 percent</a:t>
            </a:r>
          </a:p>
          <a:p>
            <a:r>
              <a:rPr lang="en-US" sz="1800" dirty="0"/>
              <a:t>Expanding Ohio’s Medicaid program to a population with high rates mental health and substance abuse issues was essential for helping people to escape long-term homelessness.</a:t>
            </a:r>
          </a:p>
          <a:p>
            <a:r>
              <a:rPr lang="en-US" sz="1800" dirty="0"/>
              <a:t>48.1 percent said Medicaid coverage helped them remain current on their rent or mortgage. </a:t>
            </a:r>
          </a:p>
          <a:p>
            <a:r>
              <a:rPr lang="en-US" sz="1800" dirty="0"/>
              <a:t>In addition, 52.1 percent of employed beneficiaries said Medicaid helped them continue working, while 74.8 percent of unemployed enrollees said it facilitated their job search.</a:t>
            </a:r>
          </a:p>
        </p:txBody>
      </p:sp>
    </p:spTree>
    <p:extLst>
      <p:ext uri="{BB962C8B-B14F-4D97-AF65-F5344CB8AC3E}">
        <p14:creationId xmlns:p14="http://schemas.microsoft.com/office/powerpoint/2010/main" val="66699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990600" y="274638"/>
            <a:ext cx="7696200" cy="1143000"/>
          </a:xfrm>
        </p:spPr>
        <p:txBody>
          <a:bodyPr/>
          <a:lstStyle/>
          <a:p>
            <a:r>
              <a:rPr lang="en-US" altLang="en-US" sz="3200" b="1" dirty="0"/>
              <a:t>Example from Virginia </a:t>
            </a:r>
          </a:p>
        </p:txBody>
      </p:sp>
      <p:sp>
        <p:nvSpPr>
          <p:cNvPr id="3" name="Content Placeholder 2"/>
          <p:cNvSpPr>
            <a:spLocks noGrp="1"/>
          </p:cNvSpPr>
          <p:nvPr>
            <p:ph idx="1"/>
          </p:nvPr>
        </p:nvSpPr>
        <p:spPr/>
        <p:txBody>
          <a:bodyPr/>
          <a:lstStyle/>
          <a:p>
            <a:r>
              <a:rPr lang="en-US" sz="1800" dirty="0">
                <a:hlinkClick r:id="rId2"/>
              </a:rPr>
              <a:t>https://www.youtube.com/watch?v=C0y8RpXfoOA</a:t>
            </a:r>
            <a:endParaRPr lang="en-US" sz="1800" dirty="0"/>
          </a:p>
          <a:p>
            <a:endParaRPr lang="en-US" sz="1800" dirty="0"/>
          </a:p>
        </p:txBody>
      </p:sp>
    </p:spTree>
    <p:extLst>
      <p:ext uri="{BB962C8B-B14F-4D97-AF65-F5344CB8AC3E}">
        <p14:creationId xmlns:p14="http://schemas.microsoft.com/office/powerpoint/2010/main" val="133672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2667000"/>
            <a:ext cx="6324600" cy="3200400"/>
          </a:xfrm>
        </p:spPr>
        <p:txBody>
          <a:bodyPr>
            <a:normAutofit fontScale="92500"/>
          </a:bodyPr>
          <a:lstStyle/>
          <a:p>
            <a:r>
              <a:rPr lang="en-US" sz="2800" dirty="0">
                <a:solidFill>
                  <a:prstClr val="black"/>
                </a:solidFill>
              </a:rPr>
              <a:t>Healthcare and Housing- Understanding How Housing is a Major Social Determinant of Health:</a:t>
            </a:r>
          </a:p>
          <a:p>
            <a:endParaRPr lang="en-US" sz="2800" dirty="0">
              <a:solidFill>
                <a:prstClr val="black"/>
              </a:solidFill>
            </a:endParaRPr>
          </a:p>
          <a:p>
            <a:r>
              <a:rPr lang="en-US" sz="2800" dirty="0">
                <a:solidFill>
                  <a:prstClr val="black"/>
                </a:solidFill>
              </a:rPr>
              <a:t>Josh Crites</a:t>
            </a:r>
          </a:p>
          <a:p>
            <a:r>
              <a:rPr lang="en-US" sz="2800" dirty="0">
                <a:solidFill>
                  <a:prstClr val="black"/>
                </a:solidFill>
              </a:rPr>
              <a:t>Assistant Director- Housing Authority of Washington County</a:t>
            </a:r>
          </a:p>
          <a:p>
            <a:endParaRPr lang="en-US" sz="2000" b="1" dirty="0"/>
          </a:p>
        </p:txBody>
      </p:sp>
    </p:spTree>
    <p:extLst>
      <p:ext uri="{BB962C8B-B14F-4D97-AF65-F5344CB8AC3E}">
        <p14:creationId xmlns:p14="http://schemas.microsoft.com/office/powerpoint/2010/main" val="146988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a:xfrm>
            <a:off x="1295400" y="274638"/>
            <a:ext cx="7391400" cy="1143000"/>
          </a:xfrm>
        </p:spPr>
        <p:txBody>
          <a:bodyPr/>
          <a:lstStyle/>
          <a:p>
            <a:r>
              <a:rPr lang="en-US" altLang="en-US" sz="2800" b="1" dirty="0"/>
              <a:t>Medicaid’s Role in the United States and Supported Housing</a:t>
            </a:r>
          </a:p>
        </p:txBody>
      </p:sp>
      <p:sp>
        <p:nvSpPr>
          <p:cNvPr id="49155" name="Rectangle 3"/>
          <p:cNvSpPr>
            <a:spLocks noGrp="1" noChangeArrowheads="1"/>
          </p:cNvSpPr>
          <p:nvPr>
            <p:ph type="body" idx="1"/>
          </p:nvPr>
        </p:nvSpPr>
        <p:spPr/>
        <p:txBody>
          <a:bodyPr/>
          <a:lstStyle/>
          <a:p>
            <a:r>
              <a:rPr lang="en-US" altLang="en-US" sz="2400" dirty="0"/>
              <a:t>Medicaid in the US is a federal and state program that helps with medical costs for people with limited income and resources.</a:t>
            </a:r>
          </a:p>
          <a:p>
            <a:r>
              <a:rPr lang="en-US" altLang="en-US" sz="2400" dirty="0"/>
              <a:t>Largest source of funding for healthcare in the USA</a:t>
            </a:r>
          </a:p>
          <a:p>
            <a:r>
              <a:rPr lang="en-US" altLang="en-US" sz="2400" dirty="0"/>
              <a:t>74 million Americans receive healthcare through Medicaid</a:t>
            </a:r>
          </a:p>
          <a:p>
            <a:r>
              <a:rPr lang="en-US" altLang="en-US" sz="2400" dirty="0"/>
              <a:t>Between state and federal spending, over $600 billion dollars are spent on Medicaid yearly</a:t>
            </a:r>
          </a:p>
          <a:p>
            <a:r>
              <a:rPr lang="en-US" altLang="en-US" sz="2400" dirty="0"/>
              <a:t>Medicaid expansion took place with a push from former President Barack Obama</a:t>
            </a:r>
          </a:p>
          <a:p>
            <a:endParaRPr lang="en-US" altLang="en-US" sz="2000" dirty="0"/>
          </a:p>
          <a:p>
            <a:endParaRPr lang="en-US" altLang="en-US" sz="2000" dirty="0"/>
          </a:p>
        </p:txBody>
      </p:sp>
    </p:spTree>
    <p:extLst>
      <p:ext uri="{BB962C8B-B14F-4D97-AF65-F5344CB8AC3E}">
        <p14:creationId xmlns:p14="http://schemas.microsoft.com/office/powerpoint/2010/main" val="272772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a:xfrm>
            <a:off x="1295400" y="274638"/>
            <a:ext cx="7391400" cy="1143000"/>
          </a:xfrm>
        </p:spPr>
        <p:txBody>
          <a:bodyPr/>
          <a:lstStyle/>
          <a:p>
            <a:r>
              <a:rPr lang="en-US" altLang="en-US" sz="2800" b="1" dirty="0"/>
              <a:t>Medicaid’s Role in the United States and Supported Housing</a:t>
            </a:r>
          </a:p>
        </p:txBody>
      </p:sp>
      <p:sp>
        <p:nvSpPr>
          <p:cNvPr id="49155" name="Rectangle 3"/>
          <p:cNvSpPr>
            <a:spLocks noGrp="1" noChangeArrowheads="1"/>
          </p:cNvSpPr>
          <p:nvPr>
            <p:ph type="body" idx="1"/>
          </p:nvPr>
        </p:nvSpPr>
        <p:spPr/>
        <p:txBody>
          <a:bodyPr/>
          <a:lstStyle/>
          <a:p>
            <a:r>
              <a:rPr lang="en-US" altLang="en-US" sz="2400" dirty="0"/>
              <a:t>In 2015, Medicaid released a memo that allowed Medicaid plans throughout the United States to help pay for supported housing services</a:t>
            </a:r>
          </a:p>
          <a:p>
            <a:r>
              <a:rPr lang="en-US" altLang="en-US" sz="2400" dirty="0"/>
              <a:t>Medicaid cannot pay for bricks and mortar housing.  Only services. </a:t>
            </a:r>
          </a:p>
          <a:p>
            <a:r>
              <a:rPr lang="en-US" altLang="en-US" sz="2400" dirty="0"/>
              <a:t>This memo opened up the door for many states to leverage federal and state Medicaid dollars for housing </a:t>
            </a:r>
          </a:p>
          <a:p>
            <a:endParaRPr lang="en-US" altLang="en-US" sz="2000" dirty="0"/>
          </a:p>
          <a:p>
            <a:endParaRPr lang="en-US" altLang="en-US" sz="2000" dirty="0"/>
          </a:p>
        </p:txBody>
      </p:sp>
    </p:spTree>
    <p:extLst>
      <p:ext uri="{BB962C8B-B14F-4D97-AF65-F5344CB8AC3E}">
        <p14:creationId xmlns:p14="http://schemas.microsoft.com/office/powerpoint/2010/main" val="75873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a:xfrm>
            <a:off x="1295400" y="274638"/>
            <a:ext cx="7391400" cy="1143000"/>
          </a:xfrm>
        </p:spPr>
        <p:txBody>
          <a:bodyPr/>
          <a:lstStyle/>
          <a:p>
            <a:r>
              <a:rPr lang="en-US" altLang="en-US" sz="2800" b="1" dirty="0"/>
              <a:t>Medicaid’s Role in the United States and Supported Housing</a:t>
            </a:r>
          </a:p>
        </p:txBody>
      </p:sp>
      <p:sp>
        <p:nvSpPr>
          <p:cNvPr id="49155" name="Rectangle 3"/>
          <p:cNvSpPr>
            <a:spLocks noGrp="1" noChangeArrowheads="1"/>
          </p:cNvSpPr>
          <p:nvPr>
            <p:ph type="body" idx="1"/>
          </p:nvPr>
        </p:nvSpPr>
        <p:spPr/>
        <p:txBody>
          <a:bodyPr/>
          <a:lstStyle/>
          <a:p>
            <a:r>
              <a:rPr lang="en-US" altLang="en-US" sz="2400" dirty="0"/>
              <a:t>Many states are now using the largest healthcare system in the USA to pay for Permanent Supportive Housing (PSH) services.</a:t>
            </a:r>
          </a:p>
          <a:p>
            <a:r>
              <a:rPr lang="en-US" altLang="en-US" sz="2400" dirty="0"/>
              <a:t>States like Washington, Hawaii, Arizona and California are working with Medicaid to assist homeless and those who need to find affordable housing. </a:t>
            </a:r>
          </a:p>
          <a:p>
            <a:endParaRPr lang="en-US" altLang="en-US" sz="2000" dirty="0"/>
          </a:p>
          <a:p>
            <a:endParaRPr lang="en-US" altLang="en-US" sz="2000" dirty="0"/>
          </a:p>
        </p:txBody>
      </p:sp>
    </p:spTree>
    <p:extLst>
      <p:ext uri="{BB962C8B-B14F-4D97-AF65-F5344CB8AC3E}">
        <p14:creationId xmlns:p14="http://schemas.microsoft.com/office/powerpoint/2010/main" val="411739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762000" y="274638"/>
            <a:ext cx="7924800" cy="1143000"/>
          </a:xfrm>
        </p:spPr>
        <p:txBody>
          <a:bodyPr/>
          <a:lstStyle/>
          <a:p>
            <a:endParaRPr lang="en-US" altLang="en-US" sz="2800" b="1" dirty="0"/>
          </a:p>
        </p:txBody>
      </p:sp>
      <p:sp>
        <p:nvSpPr>
          <p:cNvPr id="43011" name="Rectangle 3"/>
          <p:cNvSpPr>
            <a:spLocks noGrp="1" noChangeArrowheads="1"/>
          </p:cNvSpPr>
          <p:nvPr>
            <p:ph type="body" idx="1"/>
          </p:nvPr>
        </p:nvSpPr>
        <p:spPr/>
        <p:txBody>
          <a:bodyPr/>
          <a:lstStyle/>
          <a:p>
            <a:endParaRPr lang="en-US" alt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7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762000" y="274638"/>
            <a:ext cx="7924800" cy="1143000"/>
          </a:xfrm>
        </p:spPr>
        <p:txBody>
          <a:bodyPr/>
          <a:lstStyle/>
          <a:p>
            <a:r>
              <a:rPr lang="en-US" altLang="en-US" sz="2800" b="1" dirty="0"/>
              <a:t>Current Challenges in Washington County</a:t>
            </a:r>
          </a:p>
        </p:txBody>
      </p:sp>
      <p:sp>
        <p:nvSpPr>
          <p:cNvPr id="43011" name="Rectangle 3"/>
          <p:cNvSpPr>
            <a:spLocks noGrp="1" noChangeArrowheads="1"/>
          </p:cNvSpPr>
          <p:nvPr>
            <p:ph type="body" idx="1"/>
          </p:nvPr>
        </p:nvSpPr>
        <p:spPr/>
        <p:txBody>
          <a:bodyPr/>
          <a:lstStyle/>
          <a:p>
            <a:pPr marL="0" lvl="0" indent="0">
              <a:buNone/>
            </a:pPr>
            <a:r>
              <a:rPr lang="en-US" sz="2000" dirty="0">
                <a:solidFill>
                  <a:prstClr val="black"/>
                </a:solidFill>
              </a:rPr>
              <a:t>The funding short-falls hurt the HAWC and the community in the following ways:</a:t>
            </a:r>
          </a:p>
          <a:p>
            <a:pPr lvl="0"/>
            <a:r>
              <a:rPr lang="en-US" sz="2000" dirty="0">
                <a:solidFill>
                  <a:prstClr val="black"/>
                </a:solidFill>
              </a:rPr>
              <a:t>The increase in costs make it hard for the Housing Authority of Washington County’s (HAWC) to fully use all of the vouchers allocated to our agency from from HUD. </a:t>
            </a: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r>
              <a:rPr lang="en-US" sz="1100" dirty="0">
                <a:solidFill>
                  <a:prstClr val="black"/>
                </a:solidFill>
              </a:rPr>
              <a:t>*New vouchers allocated-Leasing will begin shortly</a:t>
            </a:r>
          </a:p>
          <a:p>
            <a:pPr lvl="0"/>
            <a:endParaRPr lang="en-US" sz="20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03303885"/>
              </p:ext>
            </p:extLst>
          </p:nvPr>
        </p:nvGraphicFramePr>
        <p:xfrm>
          <a:off x="990600" y="3352800"/>
          <a:ext cx="6096000" cy="2489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0">
                <a:tc>
                  <a:txBody>
                    <a:bodyPr/>
                    <a:lstStyle/>
                    <a:p>
                      <a:r>
                        <a:rPr lang="en-US" dirty="0"/>
                        <a:t>Voucher Type</a:t>
                      </a:r>
                    </a:p>
                  </a:txBody>
                  <a:tcPr/>
                </a:tc>
                <a:tc>
                  <a:txBody>
                    <a:bodyPr/>
                    <a:lstStyle/>
                    <a:p>
                      <a:r>
                        <a:rPr lang="en-US" dirty="0"/>
                        <a:t>Allocated</a:t>
                      </a:r>
                    </a:p>
                  </a:txBody>
                  <a:tcPr/>
                </a:tc>
                <a:tc>
                  <a:txBody>
                    <a:bodyPr/>
                    <a:lstStyle/>
                    <a:p>
                      <a:r>
                        <a:rPr lang="en-US" dirty="0"/>
                        <a:t>Utilized</a:t>
                      </a:r>
                    </a:p>
                  </a:txBody>
                  <a:tcPr/>
                </a:tc>
                <a:extLst>
                  <a:ext uri="{0D108BD9-81ED-4DB2-BD59-A6C34878D82A}">
                    <a16:rowId xmlns:a16="http://schemas.microsoft.com/office/drawing/2014/main" val="10000"/>
                  </a:ext>
                </a:extLst>
              </a:tr>
              <a:tr h="370840">
                <a:tc>
                  <a:txBody>
                    <a:bodyPr/>
                    <a:lstStyle/>
                    <a:p>
                      <a:r>
                        <a:rPr lang="en-US" dirty="0"/>
                        <a:t>Housing Choice Voucher</a:t>
                      </a:r>
                    </a:p>
                  </a:txBody>
                  <a:tcPr/>
                </a:tc>
                <a:tc>
                  <a:txBody>
                    <a:bodyPr/>
                    <a:lstStyle/>
                    <a:p>
                      <a:r>
                        <a:rPr lang="en-US" dirty="0"/>
                        <a:t>2691</a:t>
                      </a:r>
                    </a:p>
                  </a:txBody>
                  <a:tcPr/>
                </a:tc>
                <a:tc>
                  <a:txBody>
                    <a:bodyPr/>
                    <a:lstStyle/>
                    <a:p>
                      <a:r>
                        <a:rPr lang="en-US" dirty="0"/>
                        <a:t>2,444</a:t>
                      </a:r>
                    </a:p>
                  </a:txBody>
                  <a:tcPr/>
                </a:tc>
                <a:extLst>
                  <a:ext uri="{0D108BD9-81ED-4DB2-BD59-A6C34878D82A}">
                    <a16:rowId xmlns:a16="http://schemas.microsoft.com/office/drawing/2014/main" val="10001"/>
                  </a:ext>
                </a:extLst>
              </a:tr>
              <a:tr h="370840">
                <a:tc>
                  <a:txBody>
                    <a:bodyPr/>
                    <a:lstStyle/>
                    <a:p>
                      <a:r>
                        <a:rPr lang="en-US" dirty="0"/>
                        <a:t>VASH-Veterans</a:t>
                      </a:r>
                    </a:p>
                  </a:txBody>
                  <a:tcPr/>
                </a:tc>
                <a:tc>
                  <a:txBody>
                    <a:bodyPr/>
                    <a:lstStyle/>
                    <a:p>
                      <a:r>
                        <a:rPr lang="en-US" dirty="0"/>
                        <a:t>152</a:t>
                      </a:r>
                    </a:p>
                  </a:txBody>
                  <a:tcPr/>
                </a:tc>
                <a:tc>
                  <a:txBody>
                    <a:bodyPr/>
                    <a:lstStyle/>
                    <a:p>
                      <a:r>
                        <a:rPr lang="en-US" dirty="0"/>
                        <a:t>102</a:t>
                      </a:r>
                    </a:p>
                  </a:txBody>
                  <a:tcPr/>
                </a:tc>
                <a:extLst>
                  <a:ext uri="{0D108BD9-81ED-4DB2-BD59-A6C34878D82A}">
                    <a16:rowId xmlns:a16="http://schemas.microsoft.com/office/drawing/2014/main" val="10002"/>
                  </a:ext>
                </a:extLst>
              </a:tr>
              <a:tr h="370840">
                <a:tc>
                  <a:txBody>
                    <a:bodyPr/>
                    <a:lstStyle/>
                    <a:p>
                      <a:r>
                        <a:rPr lang="en-US" dirty="0"/>
                        <a:t>Tenant Protection</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10003"/>
                  </a:ext>
                </a:extLst>
              </a:tr>
              <a:tr h="370840">
                <a:tc>
                  <a:txBody>
                    <a:bodyPr/>
                    <a:lstStyle/>
                    <a:p>
                      <a:r>
                        <a:rPr lang="en-US" dirty="0"/>
                        <a:t>Mainstream</a:t>
                      </a:r>
                    </a:p>
                  </a:txBody>
                  <a:tcPr/>
                </a:tc>
                <a:tc>
                  <a:txBody>
                    <a:bodyPr/>
                    <a:lstStyle/>
                    <a:p>
                      <a:r>
                        <a:rPr lang="en-US" dirty="0"/>
                        <a:t>45*</a:t>
                      </a:r>
                    </a:p>
                  </a:txBody>
                  <a:tcPr/>
                </a:tc>
                <a:tc>
                  <a:txBody>
                    <a:bodyPr/>
                    <a:lstStyle/>
                    <a:p>
                      <a:r>
                        <a:rPr lang="en-US" dirty="0"/>
                        <a:t>0</a:t>
                      </a:r>
                    </a:p>
                  </a:txBody>
                  <a:tcPr/>
                </a:tc>
                <a:extLst>
                  <a:ext uri="{0D108BD9-81ED-4DB2-BD59-A6C34878D82A}">
                    <a16:rowId xmlns:a16="http://schemas.microsoft.com/office/drawing/2014/main" val="10004"/>
                  </a:ext>
                </a:extLst>
              </a:tr>
              <a:tr h="370840">
                <a:tc>
                  <a:txBody>
                    <a:bodyPr/>
                    <a:lstStyle/>
                    <a:p>
                      <a:r>
                        <a:rPr lang="en-US" b="1" dirty="0"/>
                        <a:t>Total</a:t>
                      </a:r>
                    </a:p>
                  </a:txBody>
                  <a:tcPr/>
                </a:tc>
                <a:tc>
                  <a:txBody>
                    <a:bodyPr/>
                    <a:lstStyle/>
                    <a:p>
                      <a:r>
                        <a:rPr lang="en-US" b="1" dirty="0"/>
                        <a:t>2,903</a:t>
                      </a:r>
                    </a:p>
                  </a:txBody>
                  <a:tcPr/>
                </a:tc>
                <a:tc>
                  <a:txBody>
                    <a:bodyPr/>
                    <a:lstStyle/>
                    <a:p>
                      <a:r>
                        <a:rPr lang="en-US" b="1" dirty="0"/>
                        <a:t>2,561</a:t>
                      </a:r>
                    </a:p>
                  </a:txBody>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7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08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762000" y="274638"/>
            <a:ext cx="7924800" cy="1143000"/>
          </a:xfrm>
        </p:spPr>
        <p:txBody>
          <a:bodyPr/>
          <a:lstStyle/>
          <a:p>
            <a:r>
              <a:rPr lang="en-US" altLang="en-US" sz="2800" b="1" dirty="0"/>
              <a:t>Current Challenges in Washington County</a:t>
            </a:r>
          </a:p>
        </p:txBody>
      </p:sp>
      <p:sp>
        <p:nvSpPr>
          <p:cNvPr id="43011" name="Rectangle 3"/>
          <p:cNvSpPr>
            <a:spLocks noGrp="1" noChangeArrowheads="1"/>
          </p:cNvSpPr>
          <p:nvPr>
            <p:ph type="body" idx="1"/>
          </p:nvPr>
        </p:nvSpPr>
        <p:spPr/>
        <p:txBody>
          <a:bodyPr/>
          <a:lstStyle/>
          <a:p>
            <a:pPr lvl="0"/>
            <a:r>
              <a:rPr lang="en-US" sz="2000" dirty="0">
                <a:solidFill>
                  <a:prstClr val="black"/>
                </a:solidFill>
              </a:rPr>
              <a:t>HAWC can only utilize 2,561 of the 2,913 vouchers HUD allocates to our region.  </a:t>
            </a:r>
          </a:p>
          <a:p>
            <a:pPr lvl="0"/>
            <a:r>
              <a:rPr lang="en-US" sz="2000" dirty="0">
                <a:solidFill>
                  <a:prstClr val="black"/>
                </a:solidFill>
              </a:rPr>
              <a:t>This means HAWC is not able to house over 200-300 people due to high rental cost.  </a:t>
            </a:r>
          </a:p>
          <a:p>
            <a:pPr lvl="0"/>
            <a:r>
              <a:rPr lang="en-US" sz="2000" dirty="0">
                <a:solidFill>
                  <a:prstClr val="black"/>
                </a:solidFill>
              </a:rPr>
              <a:t>Administrative Fees earned are less because of HUD methods.</a:t>
            </a:r>
          </a:p>
          <a:p>
            <a:pPr lvl="0"/>
            <a:r>
              <a:rPr lang="en-US" sz="2000" dirty="0">
                <a:solidFill>
                  <a:prstClr val="black"/>
                </a:solidFill>
              </a:rPr>
              <a:t>Admin fees are paid to HAWC based on number of Vouchers utilized.</a:t>
            </a:r>
          </a:p>
          <a:p>
            <a:pPr lvl="0"/>
            <a:r>
              <a:rPr lang="en-US" sz="2000" dirty="0">
                <a:solidFill>
                  <a:prstClr val="black"/>
                </a:solidFill>
              </a:rPr>
              <a:t>Potentially losing $200,000 a year in earned administrative fees =More admin burden but less funds to do so.</a:t>
            </a: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37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762000" y="274638"/>
            <a:ext cx="7924800" cy="1143000"/>
          </a:xfrm>
        </p:spPr>
        <p:txBody>
          <a:bodyPr/>
          <a:lstStyle/>
          <a:p>
            <a:r>
              <a:rPr lang="en-US" altLang="en-US" sz="2800" b="1" dirty="0"/>
              <a:t>Current Challenges in Washington County</a:t>
            </a:r>
          </a:p>
        </p:txBody>
      </p:sp>
      <p:sp>
        <p:nvSpPr>
          <p:cNvPr id="43011" name="Rectangle 3"/>
          <p:cNvSpPr>
            <a:spLocks noGrp="1" noChangeArrowheads="1"/>
          </p:cNvSpPr>
          <p:nvPr>
            <p:ph type="body" idx="1"/>
          </p:nvPr>
        </p:nvSpPr>
        <p:spPr/>
        <p:txBody>
          <a:bodyPr/>
          <a:lstStyle/>
          <a:p>
            <a:r>
              <a:rPr lang="en-US" sz="2400" dirty="0">
                <a:solidFill>
                  <a:prstClr val="black"/>
                </a:solidFill>
              </a:rPr>
              <a:t>Our public housing portfolio is aging and has a deferred maintenance backlog.  The capital funds allocated to HAWC do not come close to helping the agency keep up on the $3.6-$5 million dollar maintenance backlog.</a:t>
            </a:r>
          </a:p>
          <a:p>
            <a:r>
              <a:rPr lang="en-US" sz="2400" dirty="0">
                <a:solidFill>
                  <a:prstClr val="black"/>
                </a:solidFill>
              </a:rPr>
              <a:t>The public housing operating fund is only a portion of what is needed for the day to day upkeep up the properties.  </a:t>
            </a:r>
          </a:p>
          <a:p>
            <a:r>
              <a:rPr lang="en-US" sz="2400" dirty="0">
                <a:solidFill>
                  <a:prstClr val="black"/>
                </a:solidFill>
              </a:rPr>
              <a:t>The average rent payment by public housing residents is around $300. </a:t>
            </a:r>
          </a:p>
          <a:p>
            <a:pPr marL="0" lvl="0" indent="0">
              <a:buNone/>
            </a:pPr>
            <a:endParaRPr lang="en-US" sz="2400"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45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914400" y="274638"/>
            <a:ext cx="7772400" cy="1143000"/>
          </a:xfrm>
        </p:spPr>
        <p:txBody>
          <a:bodyPr/>
          <a:lstStyle/>
          <a:p>
            <a:r>
              <a:rPr lang="en-US" altLang="en-US" sz="3200" b="1" dirty="0"/>
              <a:t>What is Moving to Work and How Can it Help?</a:t>
            </a:r>
          </a:p>
        </p:txBody>
      </p:sp>
      <p:sp>
        <p:nvSpPr>
          <p:cNvPr id="43011" name="Rectangle 3"/>
          <p:cNvSpPr>
            <a:spLocks noGrp="1" noChangeArrowheads="1"/>
          </p:cNvSpPr>
          <p:nvPr>
            <p:ph type="body" idx="1"/>
          </p:nvPr>
        </p:nvSpPr>
        <p:spPr/>
        <p:txBody>
          <a:bodyPr/>
          <a:lstStyle/>
          <a:p>
            <a:r>
              <a:rPr lang="en-US" altLang="en-US" sz="2400" dirty="0"/>
              <a:t>Demonstration program that allows PHAs to design and test innovative, locally designed housing and self-sufficiency strategies.</a:t>
            </a:r>
          </a:p>
          <a:p>
            <a:r>
              <a:rPr lang="en-US" altLang="en-US" sz="2400" dirty="0"/>
              <a:t>Allows exemptions from most program rules for public housing and HCV. </a:t>
            </a:r>
          </a:p>
          <a:p>
            <a:r>
              <a:rPr lang="en-US" altLang="en-US" sz="2400" dirty="0"/>
              <a:t>Allows PHAs to combine public housing and Housing Choice Voucher (HCV) assistance into a single funding source.</a:t>
            </a:r>
          </a:p>
        </p:txBody>
      </p:sp>
      <p:pic>
        <p:nvPicPr>
          <p:cNvPr id="4" name="Picture 3">
            <a:extLst>
              <a:ext uri="{FF2B5EF4-FFF2-40B4-BE49-F238E27FC236}">
                <a16:creationId xmlns:a16="http://schemas.microsoft.com/office/drawing/2014/main" id="{B5EF5707-0B8F-C248-BC8B-F475F83FDA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067800" cy="6858000"/>
          </a:xfrm>
          <a:prstGeom prst="rect">
            <a:avLst/>
          </a:prstGeom>
        </p:spPr>
      </p:pic>
    </p:spTree>
    <p:extLst>
      <p:ext uri="{BB962C8B-B14F-4D97-AF65-F5344CB8AC3E}">
        <p14:creationId xmlns:p14="http://schemas.microsoft.com/office/powerpoint/2010/main" val="52337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914400" y="274638"/>
            <a:ext cx="7772400" cy="1143000"/>
          </a:xfrm>
        </p:spPr>
        <p:txBody>
          <a:bodyPr/>
          <a:lstStyle/>
          <a:p>
            <a:r>
              <a:rPr lang="en-US" altLang="en-US" b="1" dirty="0"/>
              <a:t>Benefits to HAWC</a:t>
            </a:r>
          </a:p>
        </p:txBody>
      </p:sp>
      <p:sp>
        <p:nvSpPr>
          <p:cNvPr id="44035" name="Rectangle 3"/>
          <p:cNvSpPr>
            <a:spLocks noGrp="1" noChangeArrowheads="1"/>
          </p:cNvSpPr>
          <p:nvPr>
            <p:ph type="body" idx="1"/>
          </p:nvPr>
        </p:nvSpPr>
        <p:spPr/>
        <p:txBody>
          <a:bodyPr/>
          <a:lstStyle/>
          <a:p>
            <a:r>
              <a:rPr lang="en-US" altLang="en-US" sz="2400" dirty="0"/>
              <a:t>Allows more flexibility in how we spend federal monies.  </a:t>
            </a:r>
          </a:p>
          <a:p>
            <a:r>
              <a:rPr lang="en-US" altLang="en-US" sz="2400" dirty="0"/>
              <a:t>Allows HAWC to give incentives to families with children where the head of household is working, seeking work or is preparing for work.  </a:t>
            </a:r>
          </a:p>
          <a:p>
            <a:r>
              <a:rPr lang="en-US" altLang="en-US" sz="2400" dirty="0"/>
              <a:t>Provides ways for HAWC to increase housing choices for low-income families.  </a:t>
            </a:r>
          </a:p>
          <a:p>
            <a:r>
              <a:rPr lang="en-US" altLang="en-US" sz="2400" dirty="0"/>
              <a:t>Helps us reduce costs and achieve greater cost effectiveness in federal expenditures.</a:t>
            </a:r>
          </a:p>
          <a:p>
            <a:pPr>
              <a:buFont typeface="Wingdings" pitchFamily="2" charset="2"/>
              <a:buNone/>
            </a:pPr>
            <a:endParaRPr lang="en-US" altLang="en-US" sz="2400" dirty="0"/>
          </a:p>
        </p:txBody>
      </p:sp>
      <p:pic>
        <p:nvPicPr>
          <p:cNvPr id="4" name="Picture 3">
            <a:extLst>
              <a:ext uri="{FF2B5EF4-FFF2-40B4-BE49-F238E27FC236}">
                <a16:creationId xmlns:a16="http://schemas.microsoft.com/office/drawing/2014/main" id="{B5EF5707-0B8F-C248-BC8B-F475F83FDA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439400" cy="6858000"/>
          </a:xfrm>
          <a:prstGeom prst="rect">
            <a:avLst/>
          </a:prstGeom>
        </p:spPr>
      </p:pic>
    </p:spTree>
    <p:extLst>
      <p:ext uri="{BB962C8B-B14F-4D97-AF65-F5344CB8AC3E}">
        <p14:creationId xmlns:p14="http://schemas.microsoft.com/office/powerpoint/2010/main" val="97983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1219200" y="274638"/>
            <a:ext cx="7467600" cy="1143000"/>
          </a:xfrm>
        </p:spPr>
        <p:txBody>
          <a:bodyPr/>
          <a:lstStyle/>
          <a:p>
            <a:r>
              <a:rPr lang="en-US" altLang="en-US" sz="3200" b="1" dirty="0"/>
              <a:t>Components of the Application</a:t>
            </a:r>
          </a:p>
        </p:txBody>
      </p:sp>
      <p:sp>
        <p:nvSpPr>
          <p:cNvPr id="45059" name="Rectangle 3"/>
          <p:cNvSpPr>
            <a:spLocks noGrp="1" noChangeArrowheads="1"/>
          </p:cNvSpPr>
          <p:nvPr>
            <p:ph type="body" idx="1"/>
          </p:nvPr>
        </p:nvSpPr>
        <p:spPr/>
        <p:txBody>
          <a:bodyPr/>
          <a:lstStyle/>
          <a:p>
            <a:pPr marL="0" indent="0">
              <a:buNone/>
            </a:pPr>
            <a:r>
              <a:rPr lang="en-US" altLang="en-US" sz="2000" dirty="0"/>
              <a:t>Two step process</a:t>
            </a:r>
          </a:p>
          <a:p>
            <a:r>
              <a:rPr lang="en-US" altLang="en-US" sz="2000" dirty="0"/>
              <a:t>Step 1: Application of Interest</a:t>
            </a:r>
          </a:p>
          <a:p>
            <a:pPr lvl="1"/>
            <a:r>
              <a:rPr lang="en-US" altLang="en-US" sz="2000" dirty="0"/>
              <a:t>Confirm Eligibility- Must be high performer</a:t>
            </a:r>
          </a:p>
          <a:p>
            <a:pPr lvl="1"/>
            <a:r>
              <a:rPr lang="en-US" altLang="en-US" sz="2000" dirty="0"/>
              <a:t>Indicate willingness to implement rent reform (explained in next slide)</a:t>
            </a:r>
          </a:p>
          <a:p>
            <a:pPr lvl="1"/>
            <a:r>
              <a:rPr lang="en-US" altLang="en-US" sz="2000" dirty="0"/>
              <a:t>Board resolution authorizing application of interest.</a:t>
            </a:r>
          </a:p>
          <a:p>
            <a:r>
              <a:rPr lang="en-US" altLang="en-US" sz="2000" dirty="0"/>
              <a:t>Step 2: Full Application</a:t>
            </a:r>
          </a:p>
          <a:p>
            <a:pPr lvl="1"/>
            <a:r>
              <a:rPr lang="en-US" altLang="en-US" sz="2000" dirty="0"/>
              <a:t>Full impact analysis</a:t>
            </a:r>
          </a:p>
          <a:p>
            <a:pPr lvl="1"/>
            <a:r>
              <a:rPr lang="en-US" altLang="en-US" sz="2000" dirty="0"/>
              <a:t>Public Hearings</a:t>
            </a:r>
          </a:p>
          <a:p>
            <a:pPr lvl="1"/>
            <a:r>
              <a:rPr lang="en-US" altLang="en-US" sz="2000" dirty="0"/>
              <a:t>Community Outreach</a:t>
            </a:r>
          </a:p>
          <a:p>
            <a:pPr lvl="1"/>
            <a:r>
              <a:rPr lang="en-US" altLang="en-US" sz="2000" dirty="0"/>
              <a:t>Final approval of board</a:t>
            </a:r>
          </a:p>
          <a:p>
            <a:pPr lvl="1"/>
            <a:endParaRPr lang="en-US" altLang="en-US" sz="2400" dirty="0"/>
          </a:p>
          <a:p>
            <a:pPr lvl="1"/>
            <a:endParaRPr lang="en-US" altLang="en-US" sz="2400" dirty="0"/>
          </a:p>
          <a:p>
            <a:pPr lvl="1"/>
            <a:endParaRPr lang="en-US" altLang="en-US" sz="2400" dirty="0"/>
          </a:p>
        </p:txBody>
      </p:sp>
      <p:pic>
        <p:nvPicPr>
          <p:cNvPr id="4" name="Picture 3">
            <a:extLst>
              <a:ext uri="{FF2B5EF4-FFF2-40B4-BE49-F238E27FC236}">
                <a16:creationId xmlns:a16="http://schemas.microsoft.com/office/drawing/2014/main" id="{B5EF5707-0B8F-C248-BC8B-F475F83FDA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5071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2075</Words>
  <Application>Microsoft Macintosh PowerPoint</Application>
  <PresentationFormat>On-screen Show (4:3)</PresentationFormat>
  <Paragraphs>193</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Wingdings</vt:lpstr>
      <vt:lpstr>Office Theme</vt:lpstr>
      <vt:lpstr>PowerPoint Presentation</vt:lpstr>
      <vt:lpstr>PowerPoint Presentation</vt:lpstr>
      <vt:lpstr>PowerPoint Presentation</vt:lpstr>
      <vt:lpstr>Current Challenges in Washington County</vt:lpstr>
      <vt:lpstr>Current Challenges in Washington County</vt:lpstr>
      <vt:lpstr>Current Challenges in Washington County</vt:lpstr>
      <vt:lpstr>What is Moving to Work and How Can it Help?</vt:lpstr>
      <vt:lpstr>Benefits to HAWC</vt:lpstr>
      <vt:lpstr>Components of the Application</vt:lpstr>
      <vt:lpstr>How Has Housing Impacted Health Outcomes? </vt:lpstr>
      <vt:lpstr>How Has Housing Impacted Health Outcomes? </vt:lpstr>
      <vt:lpstr>How Has Housing Impacted Health Outcomes? </vt:lpstr>
      <vt:lpstr>How Has Housing Impacted Health Outcomes? </vt:lpstr>
      <vt:lpstr>How Has Housing Impacted Health Outcomes? </vt:lpstr>
      <vt:lpstr>Healthcare Investment Increasing into Housing</vt:lpstr>
      <vt:lpstr>Healthcare Investment Increasing into Housing</vt:lpstr>
      <vt:lpstr>More Healthcare less Homeless in Ohio</vt:lpstr>
      <vt:lpstr>More Healthcare less Homeless in Ohio</vt:lpstr>
      <vt:lpstr>Example from Virginia </vt:lpstr>
      <vt:lpstr>Medicaid’s Role in the United States and Supported Housing</vt:lpstr>
      <vt:lpstr>Medicaid’s Role in the United States and Supported Housing</vt:lpstr>
      <vt:lpstr>Medicaid’s Role in the United States and Supported Housing</vt:lpstr>
    </vt:vector>
  </TitlesOfParts>
  <Company>Washington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Destanee Smay</dc:creator>
  <cp:lastModifiedBy>Rousseau Elise</cp:lastModifiedBy>
  <cp:revision>37</cp:revision>
  <dcterms:created xsi:type="dcterms:W3CDTF">2016-10-21T15:35:07Z</dcterms:created>
  <dcterms:modified xsi:type="dcterms:W3CDTF">2019-06-04T20:15:41Z</dcterms:modified>
</cp:coreProperties>
</file>